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9" r:id="rId4"/>
    <p:sldId id="256" r:id="rId5"/>
    <p:sldId id="262" r:id="rId6"/>
    <p:sldId id="257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4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Graven\Dropbox\ROSES%202013\CMS%20Meeting%202014\AtmWG_SurveyNo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Graven\Dropbox\ROSES%202013\CMS%20Meeting%202014\AtmWG_SurveyNo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Graven\Dropbox\ROSES%202013\CMS%20Meeting%202014\AtmWG_SurveyNot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Graven\Dropbox\ROSES%202013\CMS%20Meeting%202014\AtmWG_SurveyNo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'Summaries and bar graphs'!$R$4:$R$10</c:f>
              <c:strCache>
                <c:ptCount val="7"/>
                <c:pt idx="0">
                  <c:v>in situ or flask CO2</c:v>
                </c:pt>
                <c:pt idx="1">
                  <c:v>satellite CO2</c:v>
                </c:pt>
                <c:pt idx="2">
                  <c:v>met data</c:v>
                </c:pt>
                <c:pt idx="3">
                  <c:v>TCCON</c:v>
                </c:pt>
                <c:pt idx="4">
                  <c:v>aircraft CO2</c:v>
                </c:pt>
                <c:pt idx="5">
                  <c:v>aircraft or sat CH4</c:v>
                </c:pt>
                <c:pt idx="6">
                  <c:v>flask or sat CO</c:v>
                </c:pt>
              </c:strCache>
            </c:strRef>
          </c:cat>
          <c:val>
            <c:numRef>
              <c:f>'Summaries and bar graphs'!$S$4:$S$10</c:f>
              <c:numCache>
                <c:formatCode>General</c:formatCode>
                <c:ptCount val="7"/>
                <c:pt idx="0">
                  <c:v>12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285120"/>
        <c:axId val="91493504"/>
      </c:barChart>
      <c:catAx>
        <c:axId val="8728512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1493504"/>
        <c:crosses val="autoZero"/>
        <c:auto val="1"/>
        <c:lblAlgn val="ctr"/>
        <c:lblOffset val="100"/>
        <c:noMultiLvlLbl val="0"/>
      </c:catAx>
      <c:valAx>
        <c:axId val="91493504"/>
        <c:scaling>
          <c:orientation val="minMax"/>
          <c:max val="12"/>
          <c:min val="0"/>
        </c:scaling>
        <c:delete val="0"/>
        <c:axPos val="t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87285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'Summaries and bar graphs'!$D$4:$D$11</c:f>
              <c:strCache>
                <c:ptCount val="8"/>
                <c:pt idx="0">
                  <c:v>GEOS or GEOS-Chem</c:v>
                </c:pt>
                <c:pt idx="1">
                  <c:v>WRF</c:v>
                </c:pt>
                <c:pt idx="2">
                  <c:v>BRAMS</c:v>
                </c:pt>
                <c:pt idx="3">
                  <c:v>NCEP</c:v>
                </c:pt>
                <c:pt idx="4">
                  <c:v>NARR</c:v>
                </c:pt>
                <c:pt idx="5">
                  <c:v>HRRR</c:v>
                </c:pt>
                <c:pt idx="6">
                  <c:v>NAM</c:v>
                </c:pt>
                <c:pt idx="7">
                  <c:v>ECMWF</c:v>
                </c:pt>
              </c:strCache>
            </c:strRef>
          </c:cat>
          <c:val>
            <c:numRef>
              <c:f>'Summaries and bar graphs'!$E$4:$E$11</c:f>
              <c:numCache>
                <c:formatCode>General</c:formatCode>
                <c:ptCount val="8"/>
                <c:pt idx="0">
                  <c:v>7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22944"/>
        <c:axId val="91524480"/>
      </c:barChart>
      <c:catAx>
        <c:axId val="9152294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1524480"/>
        <c:crosses val="autoZero"/>
        <c:auto val="1"/>
        <c:lblAlgn val="ctr"/>
        <c:lblOffset val="100"/>
        <c:noMultiLvlLbl val="0"/>
      </c:catAx>
      <c:valAx>
        <c:axId val="91524480"/>
        <c:scaling>
          <c:orientation val="minMax"/>
          <c:max val="7"/>
          <c:min val="0"/>
        </c:scaling>
        <c:delete val="0"/>
        <c:axPos val="t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1522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'Summaries and bar graphs'!$A$4:$A$7</c:f>
              <c:strCache>
                <c:ptCount val="4"/>
                <c:pt idx="0">
                  <c:v>STILT</c:v>
                </c:pt>
                <c:pt idx="1">
                  <c:v>HYSPLIT</c:v>
                </c:pt>
                <c:pt idx="2">
                  <c:v>PCTM</c:v>
                </c:pt>
                <c:pt idx="3">
                  <c:v>FLEXPART</c:v>
                </c:pt>
              </c:strCache>
            </c:strRef>
          </c:cat>
          <c:val>
            <c:numRef>
              <c:f>'Summaries and bar graphs'!$B$4:$B$7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36000"/>
        <c:axId val="96153984"/>
      </c:barChart>
      <c:catAx>
        <c:axId val="9153600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6153984"/>
        <c:crosses val="autoZero"/>
        <c:auto val="1"/>
        <c:lblAlgn val="ctr"/>
        <c:lblOffset val="100"/>
        <c:noMultiLvlLbl val="0"/>
      </c:catAx>
      <c:valAx>
        <c:axId val="96153984"/>
        <c:scaling>
          <c:orientation val="minMax"/>
          <c:max val="4"/>
        </c:scaling>
        <c:delete val="0"/>
        <c:axPos val="t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1536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'Summaries and bar graphs'!$G$4:$G$6</c:f>
              <c:strCache>
                <c:ptCount val="3"/>
                <c:pt idx="0">
                  <c:v>CanESM</c:v>
                </c:pt>
                <c:pt idx="1">
                  <c:v>CCSM4</c:v>
                </c:pt>
                <c:pt idx="2">
                  <c:v>HadGEM-ES</c:v>
                </c:pt>
              </c:strCache>
            </c:strRef>
          </c:cat>
          <c:val>
            <c:numRef>
              <c:f>'Summaries and bar graphs'!$H$4:$H$6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69344"/>
        <c:axId val="96175232"/>
      </c:barChart>
      <c:catAx>
        <c:axId val="9616934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6175232"/>
        <c:crosses val="autoZero"/>
        <c:auto val="1"/>
        <c:lblAlgn val="ctr"/>
        <c:lblOffset val="100"/>
        <c:noMultiLvlLbl val="0"/>
      </c:catAx>
      <c:valAx>
        <c:axId val="96175232"/>
        <c:scaling>
          <c:orientation val="minMax"/>
          <c:max val="4"/>
        </c:scaling>
        <c:delete val="0"/>
        <c:axPos val="t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6169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4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0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1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8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2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3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8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8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4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260AD-5677-476C-9826-5E29731B042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12379-8B64-4560-82CF-A0D6E0C6E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9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Atmospheric Validation Working Group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4422" y="2667000"/>
            <a:ext cx="75151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Members </a:t>
            </a:r>
            <a:r>
              <a:rPr lang="en-US" sz="2000" dirty="0" smtClean="0"/>
              <a:t>(23): Heather Graven, </a:t>
            </a:r>
            <a:r>
              <a:rPr lang="en-US" sz="2000" dirty="0" err="1" smtClean="0"/>
              <a:t>Manvendra</a:t>
            </a:r>
            <a:r>
              <a:rPr lang="en-US" sz="2000" dirty="0" smtClean="0"/>
              <a:t> </a:t>
            </a:r>
            <a:r>
              <a:rPr lang="en-US" sz="2000" dirty="0" err="1" smtClean="0"/>
              <a:t>Dubey</a:t>
            </a:r>
            <a:r>
              <a:rPr lang="en-US" sz="2000" dirty="0" smtClean="0"/>
              <a:t>, </a:t>
            </a:r>
            <a:r>
              <a:rPr lang="en-US" sz="2000" dirty="0" err="1" smtClean="0"/>
              <a:t>Arlyn</a:t>
            </a:r>
            <a:r>
              <a:rPr lang="en-US" sz="2000" dirty="0" smtClean="0"/>
              <a:t> Andrews, David Baker, Kevin Bowman, Martha Butler, Jim </a:t>
            </a:r>
            <a:r>
              <a:rPr lang="en-US" sz="2000" dirty="0" err="1" smtClean="0"/>
              <a:t>Collatz</a:t>
            </a:r>
            <a:r>
              <a:rPr lang="en-US" sz="2000" dirty="0" smtClean="0"/>
              <a:t>, Ken Davis, Riley Duren, Marc Fischer, George </a:t>
            </a:r>
            <a:r>
              <a:rPr lang="en-US" sz="2000" dirty="0" err="1" smtClean="0"/>
              <a:t>Hurtt</a:t>
            </a:r>
            <a:r>
              <a:rPr lang="en-US" sz="2000" dirty="0" smtClean="0"/>
              <a:t>, Lucy </a:t>
            </a:r>
            <a:r>
              <a:rPr lang="en-US" sz="2000" dirty="0" err="1" smtClean="0"/>
              <a:t>Hutyra</a:t>
            </a:r>
            <a:r>
              <a:rPr lang="en-US" sz="2000" dirty="0" smtClean="0"/>
              <a:t>, Daniel Jacob, Christine Kang, Ralph Keeling, Thomas </a:t>
            </a:r>
            <a:r>
              <a:rPr lang="en-US" sz="2000" dirty="0" err="1" smtClean="0"/>
              <a:t>Lauvaux</a:t>
            </a:r>
            <a:r>
              <a:rPr lang="en-US" sz="2000" dirty="0" smtClean="0"/>
              <a:t>, </a:t>
            </a:r>
            <a:r>
              <a:rPr lang="en-US" sz="2000" dirty="0" err="1" smtClean="0"/>
              <a:t>Junjie</a:t>
            </a:r>
            <a:r>
              <a:rPr lang="en-US" sz="2000" dirty="0" smtClean="0"/>
              <a:t> Liu, Chip Miller, Thomas </a:t>
            </a:r>
            <a:r>
              <a:rPr lang="en-US" sz="2000" dirty="0" err="1" smtClean="0"/>
              <a:t>Nehrkorn</a:t>
            </a:r>
            <a:r>
              <a:rPr lang="en-US" sz="2000" dirty="0" smtClean="0"/>
              <a:t>, Tom </a:t>
            </a:r>
            <a:r>
              <a:rPr lang="en-US" sz="2000" dirty="0" err="1" smtClean="0"/>
              <a:t>Oda</a:t>
            </a:r>
            <a:r>
              <a:rPr lang="en-US" sz="2000" dirty="0" smtClean="0"/>
              <a:t>, Nick </a:t>
            </a:r>
            <a:r>
              <a:rPr lang="en-US" sz="2000" dirty="0" err="1" smtClean="0"/>
              <a:t>Parazoo</a:t>
            </a:r>
            <a:r>
              <a:rPr lang="en-US" sz="2000" dirty="0" smtClean="0"/>
              <a:t>, Crystal </a:t>
            </a:r>
            <a:r>
              <a:rPr lang="en-US" sz="2000" dirty="0" err="1" smtClean="0"/>
              <a:t>Schaaf</a:t>
            </a:r>
            <a:r>
              <a:rPr lang="en-US" sz="2000" dirty="0" smtClean="0"/>
              <a:t>, Steve </a:t>
            </a:r>
            <a:r>
              <a:rPr lang="en-US" sz="2000" dirty="0" err="1" smtClean="0"/>
              <a:t>Wofsy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75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0"/>
            <a:ext cx="81534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b="1" dirty="0" smtClean="0">
                <a:solidFill>
                  <a:srgbClr val="0070C0"/>
                </a:solidFill>
              </a:rPr>
              <a:t>Focus: </a:t>
            </a:r>
            <a:r>
              <a:rPr lang="en-US" sz="3800" dirty="0" smtClean="0">
                <a:solidFill>
                  <a:srgbClr val="0070C0"/>
                </a:solidFill>
              </a:rPr>
              <a:t>Integration </a:t>
            </a:r>
            <a:r>
              <a:rPr lang="en-US" sz="3800" dirty="0">
                <a:solidFill>
                  <a:srgbClr val="0070C0"/>
                </a:solidFill>
              </a:rPr>
              <a:t>of atmospheric measurements and modeling to study carbon exchanges using </a:t>
            </a:r>
            <a:r>
              <a:rPr lang="en-US" sz="3800" dirty="0" smtClean="0">
                <a:solidFill>
                  <a:srgbClr val="0070C0"/>
                </a:solidFill>
              </a:rPr>
              <a:t>“</a:t>
            </a:r>
            <a:r>
              <a:rPr lang="en-US" sz="3800" dirty="0">
                <a:solidFill>
                  <a:srgbClr val="0070C0"/>
                </a:solidFill>
              </a:rPr>
              <a:t>top-down” approaches</a:t>
            </a:r>
            <a:endParaRPr lang="en-US" sz="3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800" b="1" dirty="0" smtClean="0"/>
              <a:t>Progress</a:t>
            </a:r>
            <a:r>
              <a:rPr lang="en-US" sz="3800" dirty="0"/>
              <a:t>:</a:t>
            </a:r>
          </a:p>
          <a:p>
            <a:pPr lvl="0"/>
            <a:r>
              <a:rPr lang="en-US" dirty="0"/>
              <a:t>Gaining awareness of current methods, activities and challenges, many common to several different projects</a:t>
            </a:r>
          </a:p>
          <a:p>
            <a:pPr lvl="0"/>
            <a:r>
              <a:rPr lang="en-US" dirty="0"/>
              <a:t>Discussing various types of atmospheric data and their uses and limitations</a:t>
            </a:r>
          </a:p>
          <a:p>
            <a:pPr lvl="0"/>
            <a:r>
              <a:rPr lang="en-US" dirty="0"/>
              <a:t>Providing more detail about the available CMS products to facilitate their integration in current projects </a:t>
            </a:r>
          </a:p>
          <a:p>
            <a:pPr lvl="0"/>
            <a:r>
              <a:rPr lang="en-US" dirty="0"/>
              <a:t>Making other available resources known to the community, e.g. library of footprints from WRF-STILT</a:t>
            </a:r>
          </a:p>
          <a:p>
            <a:pPr lvl="0"/>
            <a:r>
              <a:rPr lang="en-US" dirty="0"/>
              <a:t>Considering role of atmospheric studies to meet MRV needs and potential synergy with MRV working group and CMS Applications Team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Atmospheric Validation Working Group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243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Monthly </a:t>
            </a:r>
            <a:r>
              <a:rPr lang="en-US" sz="3200" b="1" dirty="0" err="1" smtClean="0"/>
              <a:t>telecons</a:t>
            </a:r>
            <a:r>
              <a:rPr lang="en-US" sz="3200" b="1" dirty="0" smtClean="0"/>
              <a:t> on CMS and related atmospheric projects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620000" cy="4297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Started June 2014, 10-16 participating on each call</a:t>
            </a:r>
          </a:p>
          <a:p>
            <a:pPr marL="0" indent="0">
              <a:buNone/>
            </a:pPr>
            <a:endParaRPr lang="en-US" sz="2600" b="1" dirty="0" smtClean="0"/>
          </a:p>
          <a:p>
            <a:pPr>
              <a:spcAft>
                <a:spcPts val="1000"/>
              </a:spcAft>
            </a:pPr>
            <a:r>
              <a:rPr lang="en-US" sz="2600" b="1" dirty="0" smtClean="0"/>
              <a:t>Jim </a:t>
            </a:r>
            <a:r>
              <a:rPr lang="en-US" sz="2600" b="1" dirty="0" err="1" smtClean="0"/>
              <a:t>Collatz</a:t>
            </a:r>
            <a:r>
              <a:rPr lang="en-US" sz="2600" b="1" dirty="0" smtClean="0"/>
              <a:t> </a:t>
            </a:r>
            <a:r>
              <a:rPr lang="en-US" sz="2600" dirty="0" smtClean="0"/>
              <a:t>– CMS land carbon flux products</a:t>
            </a:r>
          </a:p>
          <a:p>
            <a:pPr>
              <a:spcAft>
                <a:spcPts val="1000"/>
              </a:spcAft>
            </a:pPr>
            <a:r>
              <a:rPr lang="en-US" sz="2600" b="1" dirty="0" smtClean="0"/>
              <a:t>Thomas </a:t>
            </a:r>
            <a:r>
              <a:rPr lang="en-US" sz="2600" b="1" dirty="0" err="1" smtClean="0"/>
              <a:t>Nehrkorn</a:t>
            </a:r>
            <a:r>
              <a:rPr lang="en-US" sz="2600" b="1" dirty="0" smtClean="0"/>
              <a:t> and Lucy </a:t>
            </a:r>
            <a:r>
              <a:rPr lang="en-US" sz="2600" b="1" dirty="0" err="1" smtClean="0"/>
              <a:t>Hutyra</a:t>
            </a:r>
            <a:r>
              <a:rPr lang="en-US" sz="2600" b="1" dirty="0" smtClean="0"/>
              <a:t> </a:t>
            </a:r>
            <a:r>
              <a:rPr lang="en-US" sz="2600" dirty="0" smtClean="0"/>
              <a:t>- Regional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inversion for the Boston-DC corridor</a:t>
            </a:r>
          </a:p>
          <a:p>
            <a:pPr>
              <a:spcAft>
                <a:spcPts val="1000"/>
              </a:spcAft>
            </a:pPr>
            <a:r>
              <a:rPr lang="en-US" sz="2600" b="1" dirty="0" smtClean="0"/>
              <a:t>Gretchen Keppel-</a:t>
            </a:r>
            <a:r>
              <a:rPr lang="en-US" sz="2600" b="1" dirty="0" err="1" smtClean="0"/>
              <a:t>Aleks</a:t>
            </a:r>
            <a:r>
              <a:rPr lang="en-US" sz="2600" b="1" dirty="0" smtClean="0"/>
              <a:t> </a:t>
            </a:r>
            <a:r>
              <a:rPr lang="en-US" sz="2600" dirty="0" smtClean="0"/>
              <a:t>– Use of TCCON data to evaluate land carbon fluxes</a:t>
            </a:r>
          </a:p>
          <a:p>
            <a:pPr>
              <a:spcAft>
                <a:spcPts val="1000"/>
              </a:spcAft>
            </a:pPr>
            <a:r>
              <a:rPr lang="en-US" sz="2600" b="1" dirty="0" smtClean="0"/>
              <a:t>Riley Duren </a:t>
            </a:r>
            <a:r>
              <a:rPr lang="en-US" sz="2600" dirty="0" smtClean="0"/>
              <a:t>– Understanding user needs for MRV</a:t>
            </a:r>
          </a:p>
          <a:p>
            <a:pPr>
              <a:spcAft>
                <a:spcPts val="1000"/>
              </a:spcAft>
            </a:pPr>
            <a:r>
              <a:rPr lang="en-US" sz="2600" b="1" dirty="0" err="1" smtClean="0"/>
              <a:t>Arlyn</a:t>
            </a:r>
            <a:r>
              <a:rPr lang="en-US" sz="2600" b="1" dirty="0" smtClean="0"/>
              <a:t> Andrews </a:t>
            </a:r>
            <a:r>
              <a:rPr lang="en-US" sz="2600" dirty="0" smtClean="0"/>
              <a:t>– </a:t>
            </a:r>
            <a:r>
              <a:rPr lang="en-US" sz="2600" dirty="0" err="1" smtClean="0"/>
              <a:t>CarbonTracker</a:t>
            </a:r>
            <a:r>
              <a:rPr lang="en-US" sz="2600" dirty="0" smtClean="0"/>
              <a:t>-Lagrange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26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80772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Survey questions from Atmospheric WG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1448812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atmospheric data are being used in your project?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atmospheric models are being used in your project?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How could the integration of atmospheric data or models be enabled or improved in your project, e.g. what atmospheric data or model products would you like to be made available?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10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18/52 projects are using atmospheric data</a:t>
            </a:r>
            <a:endParaRPr lang="en-US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199557"/>
              </p:ext>
            </p:extLst>
          </p:nvPr>
        </p:nvGraphicFramePr>
        <p:xfrm>
          <a:off x="1828800" y="2286000"/>
          <a:ext cx="5691188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00550" y="1966998"/>
            <a:ext cx="1371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# of projects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676400" y="1752600"/>
            <a:ext cx="5943600" cy="4038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17/52 projects are using atmospheric models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2705" y="1725878"/>
            <a:ext cx="401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Atmospheric models and </a:t>
            </a:r>
            <a:r>
              <a:rPr lang="en-US" sz="2000" b="1" dirty="0" err="1" smtClean="0">
                <a:solidFill>
                  <a:srgbClr val="0070C0"/>
                </a:solidFill>
              </a:rPr>
              <a:t>reanalyses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811713"/>
              </p:ext>
            </p:extLst>
          </p:nvPr>
        </p:nvGraphicFramePr>
        <p:xfrm>
          <a:off x="304800" y="2362200"/>
          <a:ext cx="4953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660385"/>
              </p:ext>
            </p:extLst>
          </p:nvPr>
        </p:nvGraphicFramePr>
        <p:xfrm>
          <a:off x="5867400" y="2057400"/>
          <a:ext cx="2990850" cy="176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712820"/>
              </p:ext>
            </p:extLst>
          </p:nvPr>
        </p:nvGraphicFramePr>
        <p:xfrm>
          <a:off x="5867400" y="4876800"/>
          <a:ext cx="2990850" cy="149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47646" y="2130979"/>
            <a:ext cx="1243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# of projects</a:t>
            </a:r>
            <a:endParaRPr lang="en-US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228600" y="1676400"/>
            <a:ext cx="5181600" cy="3886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85434" y="426720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GCMs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50477" y="4569379"/>
            <a:ext cx="1243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# of projects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>
          <a:xfrm>
            <a:off x="5791200" y="4248090"/>
            <a:ext cx="3200400" cy="22289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53200" y="1447800"/>
            <a:ext cx="1675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Tracer models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50477" y="1769089"/>
            <a:ext cx="1243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# of projects</a:t>
            </a:r>
            <a:endParaRPr lang="en-US" sz="1600" b="1" dirty="0"/>
          </a:p>
        </p:txBody>
      </p:sp>
      <p:sp>
        <p:nvSpPr>
          <p:cNvPr id="18" name="Rectangle 17"/>
          <p:cNvSpPr/>
          <p:nvPr/>
        </p:nvSpPr>
        <p:spPr>
          <a:xfrm>
            <a:off x="5791200" y="1447800"/>
            <a:ext cx="3200400" cy="2438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24/52 projects had suggestions for integration with atmospheric models or data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1" y="1828800"/>
            <a:ext cx="80772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Comparison of complementary top-down studies, potentially at different scales</a:t>
            </a:r>
          </a:p>
          <a:p>
            <a:endParaRPr lang="en-US" sz="1900" dirty="0"/>
          </a:p>
          <a:p>
            <a:r>
              <a:rPr lang="en-US" sz="1900" dirty="0" smtClean="0"/>
              <a:t>Comparison of top-down and bottom-up studies, e.g. forest change, coastal fluxes</a:t>
            </a:r>
          </a:p>
          <a:p>
            <a:endParaRPr lang="en-US" sz="1900" dirty="0" smtClean="0"/>
          </a:p>
          <a:p>
            <a:r>
              <a:rPr lang="en-US" sz="1900" dirty="0" smtClean="0"/>
              <a:t>Integration of top-down and bottom-up studies for </a:t>
            </a:r>
            <a:r>
              <a:rPr lang="en-US" sz="1900" dirty="0" err="1" smtClean="0"/>
              <a:t>sectoral</a:t>
            </a:r>
            <a:r>
              <a:rPr lang="en-US" sz="1900" dirty="0" smtClean="0"/>
              <a:t> attribution</a:t>
            </a:r>
            <a:endParaRPr lang="en-US" sz="1900" dirty="0"/>
          </a:p>
          <a:p>
            <a:endParaRPr lang="en-US" sz="1900" dirty="0"/>
          </a:p>
          <a:p>
            <a:r>
              <a:rPr lang="en-US" sz="1900" dirty="0" smtClean="0"/>
              <a:t>Improved data availability, e.g. drilling data, meteorological data, early access to provisional data, more GHG observations and/or alternate types (aircraft)</a:t>
            </a:r>
          </a:p>
          <a:p>
            <a:endParaRPr lang="en-US" sz="1900" dirty="0"/>
          </a:p>
          <a:p>
            <a:r>
              <a:rPr lang="en-US" sz="1900" dirty="0" smtClean="0"/>
              <a:t>Integration of atmospheric data into corrections for remote sensing products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96788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Atmospheric WG breakout topics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543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Future activities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400" dirty="0" smtClean="0"/>
              <a:t>Survey results 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400" dirty="0" smtClean="0"/>
              <a:t>Other topics of interest:</a:t>
            </a:r>
          </a:p>
          <a:p>
            <a:r>
              <a:rPr lang="en-US" sz="1800" dirty="0" smtClean="0"/>
              <a:t>Responding to stakeholders’ needs  </a:t>
            </a:r>
          </a:p>
          <a:p>
            <a:r>
              <a:rPr lang="en-US" sz="1800" dirty="0" smtClean="0"/>
              <a:t>Integrating in situ and column data</a:t>
            </a:r>
          </a:p>
          <a:p>
            <a:r>
              <a:rPr lang="en-US" sz="1800" dirty="0" smtClean="0"/>
              <a:t>Role of atmospheric studies in quantifying land sink of </a:t>
            </a:r>
            <a:r>
              <a:rPr lang="en-US" sz="1800" dirty="0" smtClean="0"/>
              <a:t>CO</a:t>
            </a:r>
            <a:r>
              <a:rPr lang="en-US" sz="1800" baseline="-25000" dirty="0" smtClean="0"/>
              <a:t>2</a:t>
            </a:r>
          </a:p>
          <a:p>
            <a:r>
              <a:rPr lang="en-US" sz="1800" dirty="0" smtClean="0"/>
              <a:t>Role </a:t>
            </a:r>
            <a:r>
              <a:rPr lang="en-US" sz="1800" dirty="0"/>
              <a:t>of atmospheric studies in evaluating CH</a:t>
            </a:r>
            <a:r>
              <a:rPr lang="en-US" sz="1800" baseline="-25000" dirty="0"/>
              <a:t>4</a:t>
            </a:r>
            <a:r>
              <a:rPr lang="en-US" sz="1800" dirty="0"/>
              <a:t> inventories and land </a:t>
            </a:r>
            <a:r>
              <a:rPr lang="en-US" sz="1800" dirty="0" smtClean="0"/>
              <a:t>models</a:t>
            </a:r>
            <a:endParaRPr lang="en-US" sz="1800" baseline="-25000" dirty="0"/>
          </a:p>
          <a:p>
            <a:r>
              <a:rPr lang="en-US" sz="1800" dirty="0" smtClean="0"/>
              <a:t>Defining background composition for regional inversions</a:t>
            </a:r>
            <a:endParaRPr lang="en-US" sz="1800" dirty="0"/>
          </a:p>
          <a:p>
            <a:r>
              <a:rPr lang="en-US" sz="1800" dirty="0" smtClean="0"/>
              <a:t>Evaluation and regime selection for atmospheric models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949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467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Atmospheric Validation Working Group</vt:lpstr>
      <vt:lpstr>PowerPoint Presentation</vt:lpstr>
      <vt:lpstr>Monthly telecons on CMS and related atmospheric projects</vt:lpstr>
      <vt:lpstr>Survey questions from Atmospheric WG</vt:lpstr>
      <vt:lpstr>18/52 projects are using atmospheric data</vt:lpstr>
      <vt:lpstr>17/52 projects are using atmospheric models</vt:lpstr>
      <vt:lpstr>24/52 projects had suggestions for integration with atmospheric models or data</vt:lpstr>
      <vt:lpstr>Atmospheric WG breakout topics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questions from Atmospheric WG</dc:title>
  <dc:creator>HGraven</dc:creator>
  <cp:lastModifiedBy>Sammy</cp:lastModifiedBy>
  <cp:revision>29</cp:revision>
  <dcterms:created xsi:type="dcterms:W3CDTF">2014-11-09T17:02:26Z</dcterms:created>
  <dcterms:modified xsi:type="dcterms:W3CDTF">2014-11-12T21:47:20Z</dcterms:modified>
</cp:coreProperties>
</file>